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4"/>
  </p:notesMasterIdLst>
  <p:handoutMasterIdLst>
    <p:handoutMasterId r:id="rId45"/>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14" r:id="rId34"/>
    <p:sldId id="315" r:id="rId35"/>
    <p:sldId id="303" r:id="rId36"/>
    <p:sldId id="305" r:id="rId37"/>
    <p:sldId id="306" r:id="rId38"/>
    <p:sldId id="316" r:id="rId39"/>
    <p:sldId id="307" r:id="rId40"/>
    <p:sldId id="292" r:id="rId41"/>
    <p:sldId id="311" r:id="rId42"/>
    <p:sldId id="313" r:id="rId43"/>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95072" autoAdjust="0"/>
  </p:normalViewPr>
  <p:slideViewPr>
    <p:cSldViewPr snapToGrid="0">
      <p:cViewPr varScale="1">
        <p:scale>
          <a:sx n="71" d="100"/>
          <a:sy n="71" d="100"/>
        </p:scale>
        <p:origin x="6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R=0.32</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13</a:t>
            </a:fld>
            <a:endParaRPr kumimoji="1" lang="ja-JP" altLang="en-US"/>
          </a:p>
        </p:txBody>
      </p:sp>
    </p:spTree>
    <p:extLst>
      <p:ext uri="{BB962C8B-B14F-4D97-AF65-F5344CB8AC3E}">
        <p14:creationId xmlns:p14="http://schemas.microsoft.com/office/powerpoint/2010/main" val="19890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4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4">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5">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9">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10">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1"/>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52F40724-FE9E-424A-93FB-58BE413EA579}"/>
              </a:ext>
            </a:extLst>
          </p:cNvPr>
          <p:cNvPicPr>
            <a:picLocks noChangeAspect="1"/>
          </p:cNvPicPr>
          <p:nvPr/>
        </p:nvPicPr>
        <p:blipFill>
          <a:blip r:embed="rId10"/>
          <a:stretch>
            <a:fillRect/>
          </a:stretch>
        </p:blipFill>
        <p:spPr>
          <a:xfrm>
            <a:off x="-44593" y="1649907"/>
            <a:ext cx="3202434" cy="2348299"/>
          </a:xfrm>
          <a:prstGeom prst="rect">
            <a:avLst/>
          </a:prstGeom>
        </p:spPr>
      </p:pic>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1"/>
          <a:stretch>
            <a:fillRect/>
          </a:stretch>
        </p:blipFill>
        <p:spPr>
          <a:xfrm>
            <a:off x="2929739" y="1646449"/>
            <a:ext cx="3223772" cy="2363945"/>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2" name="図 1">
            <a:extLst>
              <a:ext uri="{FF2B5EF4-FFF2-40B4-BE49-F238E27FC236}">
                <a16:creationId xmlns:a16="http://schemas.microsoft.com/office/drawing/2014/main" id="{1BBB8B68-2B12-4054-80D1-F2B0FB2C48EC}"/>
              </a:ext>
            </a:extLst>
          </p:cNvPr>
          <p:cNvPicPr>
            <a:picLocks noChangeAspect="1"/>
          </p:cNvPicPr>
          <p:nvPr/>
        </p:nvPicPr>
        <p:blipFill>
          <a:blip r:embed="rId2"/>
          <a:stretch>
            <a:fillRect/>
          </a:stretch>
        </p:blipFill>
        <p:spPr>
          <a:xfrm>
            <a:off x="85976" y="1748973"/>
            <a:ext cx="4775653" cy="3551187"/>
          </a:xfrm>
          <a:prstGeom prst="rect">
            <a:avLst/>
          </a:prstGeom>
        </p:spPr>
      </p:pic>
      <p:pic>
        <p:nvPicPr>
          <p:cNvPr id="3" name="図 2">
            <a:extLst>
              <a:ext uri="{FF2B5EF4-FFF2-40B4-BE49-F238E27FC236}">
                <a16:creationId xmlns:a16="http://schemas.microsoft.com/office/drawing/2014/main" id="{86C05EAA-AC8B-450A-BC0E-674513BBD811}"/>
              </a:ext>
            </a:extLst>
          </p:cNvPr>
          <p:cNvPicPr>
            <a:picLocks noChangeAspect="1"/>
          </p:cNvPicPr>
          <p:nvPr/>
        </p:nvPicPr>
        <p:blipFill>
          <a:blip r:embed="rId3"/>
          <a:stretch>
            <a:fillRect/>
          </a:stretch>
        </p:blipFill>
        <p:spPr>
          <a:xfrm>
            <a:off x="4504985" y="1748973"/>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7638287" cy="646331"/>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L=100</a:t>
            </a:r>
            <a:r>
              <a:rPr kumimoji="1" lang="el-GR" altLang="ja-JP" dirty="0"/>
              <a:t>μ</a:t>
            </a:r>
            <a:r>
              <a:rPr kumimoji="1" lang="en-US" altLang="ja-JP" dirty="0"/>
              <a:t>m</a:t>
            </a:r>
            <a:r>
              <a:rPr lang="ja-JP" altLang="en-US" dirty="0" err="1"/>
              <a:t>、</a:t>
            </a:r>
            <a:r>
              <a:rPr lang="en-US" altLang="ja-JP" dirty="0"/>
              <a:t>200μm</a:t>
            </a:r>
            <a:r>
              <a:rPr lang="ja-JP" altLang="en-US" dirty="0"/>
              <a:t>では</a:t>
            </a:r>
            <a:r>
              <a:rPr kumimoji="1" lang="ja-JP" altLang="en-US" dirty="0"/>
              <a:t>電圧を上げるにつれパルス幅が増加。</a:t>
            </a:r>
            <a:r>
              <a:rPr kumimoji="1" lang="en-US" altLang="ja-JP" dirty="0"/>
              <a:t>L=300</a:t>
            </a:r>
            <a:r>
              <a:rPr kumimoji="1" lang="el-GR" altLang="ja-JP" dirty="0"/>
              <a:t>μ</a:t>
            </a:r>
            <a:r>
              <a:rPr kumimoji="1" lang="en-US" altLang="ja-JP" dirty="0"/>
              <a:t>m</a:t>
            </a:r>
            <a:r>
              <a:rPr kumimoji="1" lang="ja-JP" altLang="en-US" dirty="0"/>
              <a:t>では</a:t>
            </a:r>
            <a:r>
              <a:rPr kumimoji="1" lang="en-US" altLang="ja-JP" dirty="0"/>
              <a:t>30 </a:t>
            </a:r>
            <a:r>
              <a:rPr kumimoji="1" lang="en-US" altLang="ja-JP" dirty="0" err="1"/>
              <a:t>ps</a:t>
            </a:r>
            <a:r>
              <a:rPr kumimoji="1" lang="ja-JP" altLang="en-US" dirty="0"/>
              <a:t>程度で飽和。</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513939"/>
            <a:ext cx="7638287" cy="646331"/>
          </a:xfrm>
          <a:prstGeom prst="rect">
            <a:avLst/>
          </a:prstGeom>
          <a:noFill/>
        </p:spPr>
        <p:txBody>
          <a:bodyPr wrap="square" rtlCol="0">
            <a:spAutoFit/>
          </a:bodyPr>
          <a:lstStyle/>
          <a:p>
            <a:r>
              <a:rPr lang="en-US" altLang="ja-JP" dirty="0"/>
              <a:t>10</a:t>
            </a:r>
            <a:r>
              <a:rPr kumimoji="1" lang="ja-JP" altLang="en-US" dirty="0"/>
              <a:t>周期・・・全ての共振器長において</a:t>
            </a:r>
            <a:r>
              <a:rPr lang="ja-JP" altLang="en-US" dirty="0"/>
              <a:t>印可電圧を上げることでパルス幅が短くなった。</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2527332"/>
            <a:ext cx="8615363" cy="1104737"/>
          </a:xfrm>
        </p:spPr>
        <p:txBody>
          <a:bodyPr>
            <a:normAutofit fontScale="92500"/>
          </a:bodyPr>
          <a:lstStyle/>
          <a:p>
            <a:pPr>
              <a:buFont typeface="Wingdings" panose="05000000000000000000" pitchFamily="2" charset="2"/>
              <a:buChar char="Ø"/>
            </a:pPr>
            <a:r>
              <a:rPr lang="en-US" altLang="ja-JP" sz="2000" dirty="0"/>
              <a:t>10</a:t>
            </a:r>
            <a:r>
              <a:rPr lang="ja-JP" altLang="en-US" sz="2000" dirty="0"/>
              <a:t>周期試料の測定結果において典型的な利得スイッチングパルスを得た。パルス幅は最短で</a:t>
            </a:r>
            <a:r>
              <a:rPr lang="en-US" altLang="ja-JP" sz="2000" dirty="0"/>
              <a:t>26.5</a:t>
            </a:r>
            <a:r>
              <a:rPr lang="ja-JP" altLang="en-US" sz="2000" dirty="0"/>
              <a:t> </a:t>
            </a:r>
            <a:r>
              <a:rPr lang="en-US" altLang="ja-JP" sz="2000" dirty="0" err="1"/>
              <a:t>ps</a:t>
            </a:r>
            <a:r>
              <a:rPr lang="ja-JP" altLang="en-US" sz="2000" dirty="0" err="1"/>
              <a:t>。</a:t>
            </a:r>
            <a:r>
              <a:rPr lang="ja-JP" altLang="en-US" sz="2000" dirty="0"/>
              <a:t>共振器長に関わらずパルス幅が</a:t>
            </a:r>
            <a:r>
              <a:rPr lang="en-US" altLang="ja-JP" sz="2000" dirty="0"/>
              <a:t>30 </a:t>
            </a:r>
            <a:r>
              <a:rPr lang="en-US" altLang="ja-JP" sz="2000" dirty="0" err="1"/>
              <a:t>ps</a:t>
            </a:r>
            <a:r>
              <a:rPr lang="ja-JP" altLang="en-US" sz="2000" dirty="0"/>
              <a:t>程度で飽和。</a:t>
            </a:r>
            <a:endParaRPr lang="en-US" altLang="ja-JP" sz="2000" dirty="0"/>
          </a:p>
          <a:p>
            <a:pPr marL="0" indent="0">
              <a:buNone/>
            </a:pPr>
            <a:r>
              <a:rPr lang="ja-JP" altLang="en-US" sz="2000" dirty="0"/>
              <a:t>　→励起密度が不十分。</a:t>
            </a:r>
            <a:endParaRPr lang="en-US" altLang="ja-JP" sz="2000" dirty="0"/>
          </a:p>
          <a:p>
            <a:pPr>
              <a:buFont typeface="Wingdings" panose="05000000000000000000" pitchFamily="2" charset="2"/>
              <a:buChar char="Ø"/>
            </a:pPr>
            <a:endParaRPr lang="en-US" altLang="ja-JP" sz="2000" dirty="0"/>
          </a:p>
          <a:p>
            <a:pPr>
              <a:buFont typeface="Wingdings" panose="05000000000000000000" pitchFamily="2" charset="2"/>
              <a:buChar char="Ø"/>
            </a:pPr>
            <a:endParaRPr lang="en-US" altLang="ja-JP" sz="2000" dirty="0"/>
          </a:p>
          <a:p>
            <a:endParaRPr kumimoji="1" lang="ja-JP" altLang="en-US" sz="20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2248883648"/>
              </p:ext>
            </p:extLst>
          </p:nvPr>
        </p:nvGraphicFramePr>
        <p:xfrm>
          <a:off x="1029140" y="4287271"/>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40866" y="523110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705476" y="3154587"/>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sz="2000" dirty="0"/>
          </a:p>
          <a:p>
            <a:pPr marL="457200" lvl="1" indent="0">
              <a:buNone/>
            </a:pPr>
            <a:r>
              <a:rPr lang="ja-JP" altLang="en-US" sz="2000" dirty="0"/>
              <a:t>パッケージングの不具合による制限。</a:t>
            </a:r>
            <a:endParaRPr lang="en-US" altLang="ja-JP" sz="2000" dirty="0"/>
          </a:p>
          <a:p>
            <a:pPr marL="457200" lvl="1" indent="0">
              <a:buNone/>
            </a:pP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000" dirty="0"/>
              <a:t>3</a:t>
            </a:r>
            <a:r>
              <a:rPr lang="ja-JP" altLang="en-US" sz="2000" dirty="0"/>
              <a:t>周期試料の測定結果において光パルス形状が崩れた。</a:t>
            </a:r>
            <a:endParaRPr lang="en-US" altLang="ja-JP" sz="2000" dirty="0"/>
          </a:p>
          <a:p>
            <a:pPr marL="457200" lvl="1" indent="0">
              <a:buNone/>
            </a:pPr>
            <a:r>
              <a:rPr lang="ja-JP" altLang="en-US" sz="1800" dirty="0"/>
              <a:t>→マウント方法に問題がある。駆動系とのインピーダンス不整合。</a:t>
            </a:r>
            <a:endParaRPr lang="en-US" altLang="ja-JP" sz="1800" dirty="0"/>
          </a:p>
          <a:p>
            <a:pPr lvl="1">
              <a:buFont typeface="Wingdings" panose="05000000000000000000" pitchFamily="2" charset="2"/>
              <a:buChar char="Ø"/>
            </a:pPr>
            <a:endParaRPr lang="en-US" altLang="ja-JP" sz="1800" dirty="0"/>
          </a:p>
          <a:p>
            <a:pPr marL="457200" lvl="1" indent="0">
              <a:buNone/>
            </a:pPr>
            <a:endParaRPr lang="en-US" altLang="ja-JP" sz="2000" dirty="0"/>
          </a:p>
          <a:p>
            <a:pPr marL="457200" lvl="1" indent="0">
              <a:buNone/>
            </a:pPr>
            <a:r>
              <a:rPr lang="en-US" altLang="ja-JP" sz="2000" dirty="0"/>
              <a:t>	</a:t>
            </a:r>
            <a:endParaRPr lang="ja-JP" altLang="en-US" sz="2000" dirty="0"/>
          </a:p>
        </p:txBody>
      </p:sp>
      <p:sp>
        <p:nvSpPr>
          <p:cNvPr id="3" name="テキスト ボックス 2">
            <a:extLst>
              <a:ext uri="{FF2B5EF4-FFF2-40B4-BE49-F238E27FC236}">
                <a16:creationId xmlns:a16="http://schemas.microsoft.com/office/drawing/2014/main" id="{14BAE6C6-F561-4CD8-AF51-8FAD0FE3F406}"/>
              </a:ext>
            </a:extLst>
          </p:cNvPr>
          <p:cNvSpPr txBox="1"/>
          <p:nvPr/>
        </p:nvSpPr>
        <p:spPr>
          <a:xfrm>
            <a:off x="338133" y="5855790"/>
            <a:ext cx="8831010"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マッチング抵抗を入れてインピーダンスマッチをとるなどの高周波実装</a:t>
            </a:r>
            <a:endParaRPr lang="en-US" altLang="ja-JP" dirty="0"/>
          </a:p>
          <a:p>
            <a:pPr marL="285750" indent="-285750">
              <a:buFont typeface="Wingdings" panose="05000000000000000000" pitchFamily="2" charset="2"/>
              <a:buChar char="ü"/>
            </a:pPr>
            <a:r>
              <a:rPr kumimoji="1" lang="en-US" altLang="ja-JP" dirty="0" err="1"/>
              <a:t>InGaP</a:t>
            </a:r>
            <a:r>
              <a:rPr lang="ja-JP" altLang="en-US" dirty="0"/>
              <a:t>層を薄くした試料の作製</a:t>
            </a:r>
            <a:endParaRPr kumimoji="1"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18534" y="1559636"/>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r>
              <a:rPr lang="ja-JP" altLang="en-US" sz="2000" dirty="0"/>
              <a:t>光励起実験による研究の結果、短パルス化の指針が立っている</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0" y="1468650"/>
            <a:ext cx="3269632" cy="24522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BED27B7-3E32-4F39-991F-81B6B8CC6BCE}"/>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30F3558-11D7-4831-A5F9-C21D61961219}"/>
              </a:ext>
            </a:extLst>
          </p:cNvPr>
          <p:cNvPicPr>
            <a:picLocks noChangeAspect="1"/>
          </p:cNvPicPr>
          <p:nvPr/>
        </p:nvPicPr>
        <p:blipFill>
          <a:blip r:embed="rId2"/>
          <a:stretch>
            <a:fillRect/>
          </a:stretch>
        </p:blipFill>
        <p:spPr>
          <a:xfrm>
            <a:off x="1" y="940147"/>
            <a:ext cx="4247688" cy="2952193"/>
          </a:xfrm>
          <a:prstGeom prst="rect">
            <a:avLst/>
          </a:prstGeom>
        </p:spPr>
      </p:pic>
      <p:sp>
        <p:nvSpPr>
          <p:cNvPr id="6" name="テキスト ボックス 5">
            <a:extLst>
              <a:ext uri="{FF2B5EF4-FFF2-40B4-BE49-F238E27FC236}">
                <a16:creationId xmlns:a16="http://schemas.microsoft.com/office/drawing/2014/main" id="{9886D232-05FC-4C69-A5A0-21D790A789F2}"/>
              </a:ext>
            </a:extLst>
          </p:cNvPr>
          <p:cNvSpPr txBox="1"/>
          <p:nvPr/>
        </p:nvSpPr>
        <p:spPr>
          <a:xfrm>
            <a:off x="121024" y="376082"/>
            <a:ext cx="3348318" cy="369332"/>
          </a:xfrm>
          <a:prstGeom prst="rect">
            <a:avLst/>
          </a:prstGeom>
          <a:noFill/>
        </p:spPr>
        <p:txBody>
          <a:bodyPr wrap="square" rtlCol="0">
            <a:spAutoFit/>
          </a:bodyPr>
          <a:lstStyle/>
          <a:p>
            <a:r>
              <a:rPr kumimoji="1" lang="en-US" altLang="ja-JP" dirty="0"/>
              <a:t>3QW</a:t>
            </a:r>
            <a:endParaRPr kumimoji="1" lang="ja-JP" altLang="en-US" dirty="0"/>
          </a:p>
        </p:txBody>
      </p:sp>
      <p:pic>
        <p:nvPicPr>
          <p:cNvPr id="7" name="図 6">
            <a:extLst>
              <a:ext uri="{FF2B5EF4-FFF2-40B4-BE49-F238E27FC236}">
                <a16:creationId xmlns:a16="http://schemas.microsoft.com/office/drawing/2014/main" id="{5F56AD4D-59A7-45A4-BA27-137754A1EE4E}"/>
              </a:ext>
            </a:extLst>
          </p:cNvPr>
          <p:cNvPicPr>
            <a:picLocks noChangeAspect="1"/>
          </p:cNvPicPr>
          <p:nvPr/>
        </p:nvPicPr>
        <p:blipFill>
          <a:blip r:embed="rId3"/>
          <a:stretch>
            <a:fillRect/>
          </a:stretch>
        </p:blipFill>
        <p:spPr>
          <a:xfrm>
            <a:off x="4081825" y="971546"/>
            <a:ext cx="4362253" cy="2932041"/>
          </a:xfrm>
          <a:prstGeom prst="rect">
            <a:avLst/>
          </a:prstGeom>
        </p:spPr>
      </p:pic>
      <p:pic>
        <p:nvPicPr>
          <p:cNvPr id="8" name="図 7">
            <a:extLst>
              <a:ext uri="{FF2B5EF4-FFF2-40B4-BE49-F238E27FC236}">
                <a16:creationId xmlns:a16="http://schemas.microsoft.com/office/drawing/2014/main" id="{6B9947D1-5843-4C72-A705-DBDE47800C98}"/>
              </a:ext>
            </a:extLst>
          </p:cNvPr>
          <p:cNvPicPr>
            <a:picLocks noChangeAspect="1"/>
          </p:cNvPicPr>
          <p:nvPr/>
        </p:nvPicPr>
        <p:blipFill>
          <a:blip r:embed="rId4"/>
          <a:stretch>
            <a:fillRect/>
          </a:stretch>
        </p:blipFill>
        <p:spPr>
          <a:xfrm>
            <a:off x="4047942" y="3892340"/>
            <a:ext cx="4362253" cy="2932041"/>
          </a:xfrm>
          <a:prstGeom prst="rect">
            <a:avLst/>
          </a:prstGeom>
        </p:spPr>
      </p:pic>
      <p:sp>
        <p:nvSpPr>
          <p:cNvPr id="9" name="テキスト ボックス 8">
            <a:extLst>
              <a:ext uri="{FF2B5EF4-FFF2-40B4-BE49-F238E27FC236}">
                <a16:creationId xmlns:a16="http://schemas.microsoft.com/office/drawing/2014/main" id="{05E0921B-424E-4F98-88E4-8AE76599F2E6}"/>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spTree>
    <p:extLst>
      <p:ext uri="{BB962C8B-B14F-4D97-AF65-F5344CB8AC3E}">
        <p14:creationId xmlns:p14="http://schemas.microsoft.com/office/powerpoint/2010/main" val="48177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81DD0FD-A3DF-4AD9-B27B-C317C9494A4F}"/>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1AD8AE1C-6E43-4370-ABCB-B899D1A4CC8B}"/>
              </a:ext>
            </a:extLst>
          </p:cNvPr>
          <p:cNvPicPr>
            <a:picLocks noChangeAspect="1"/>
          </p:cNvPicPr>
          <p:nvPr/>
        </p:nvPicPr>
        <p:blipFill>
          <a:blip r:embed="rId2"/>
          <a:stretch>
            <a:fillRect/>
          </a:stretch>
        </p:blipFill>
        <p:spPr>
          <a:xfrm>
            <a:off x="-195001" y="1331673"/>
            <a:ext cx="4928133" cy="3551187"/>
          </a:xfrm>
          <a:prstGeom prst="rect">
            <a:avLst/>
          </a:prstGeom>
        </p:spPr>
      </p:pic>
      <p:sp>
        <p:nvSpPr>
          <p:cNvPr id="7" name="テキスト ボックス 6">
            <a:extLst>
              <a:ext uri="{FF2B5EF4-FFF2-40B4-BE49-F238E27FC236}">
                <a16:creationId xmlns:a16="http://schemas.microsoft.com/office/drawing/2014/main" id="{FFCAF0C2-AF37-4B8C-9D1F-8BAAB6C24B33}"/>
              </a:ext>
            </a:extLst>
          </p:cNvPr>
          <p:cNvSpPr txBox="1"/>
          <p:nvPr/>
        </p:nvSpPr>
        <p:spPr>
          <a:xfrm>
            <a:off x="112557" y="740148"/>
            <a:ext cx="3348318" cy="369332"/>
          </a:xfrm>
          <a:prstGeom prst="rect">
            <a:avLst/>
          </a:prstGeom>
          <a:noFill/>
        </p:spPr>
        <p:txBody>
          <a:bodyPr wrap="square" rtlCol="0">
            <a:spAutoFit/>
          </a:bodyPr>
          <a:lstStyle/>
          <a:p>
            <a:r>
              <a:rPr lang="en-US" altLang="ja-JP" dirty="0"/>
              <a:t>10</a:t>
            </a:r>
            <a:r>
              <a:rPr kumimoji="1" lang="en-US" altLang="ja-JP" dirty="0"/>
              <a:t>QW</a:t>
            </a:r>
            <a:endParaRPr kumimoji="1" lang="ja-JP" altLang="en-US" dirty="0"/>
          </a:p>
        </p:txBody>
      </p:sp>
      <p:sp>
        <p:nvSpPr>
          <p:cNvPr id="8" name="テキスト ボックス 7">
            <a:extLst>
              <a:ext uri="{FF2B5EF4-FFF2-40B4-BE49-F238E27FC236}">
                <a16:creationId xmlns:a16="http://schemas.microsoft.com/office/drawing/2014/main" id="{053D3348-BD85-41EF-9E6D-561A4693385A}"/>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pic>
        <p:nvPicPr>
          <p:cNvPr id="9" name="図 8">
            <a:extLst>
              <a:ext uri="{FF2B5EF4-FFF2-40B4-BE49-F238E27FC236}">
                <a16:creationId xmlns:a16="http://schemas.microsoft.com/office/drawing/2014/main" id="{6C38D670-A3E9-4C03-98A8-7E08F2FF0E1F}"/>
              </a:ext>
            </a:extLst>
          </p:cNvPr>
          <p:cNvPicPr>
            <a:picLocks noChangeAspect="1"/>
          </p:cNvPicPr>
          <p:nvPr/>
        </p:nvPicPr>
        <p:blipFill>
          <a:blip r:embed="rId3"/>
          <a:stretch>
            <a:fillRect/>
          </a:stretch>
        </p:blipFill>
        <p:spPr>
          <a:xfrm>
            <a:off x="4406373" y="1331673"/>
            <a:ext cx="4954054" cy="3551187"/>
          </a:xfrm>
          <a:prstGeom prst="rect">
            <a:avLst/>
          </a:prstGeom>
        </p:spPr>
      </p:pic>
    </p:spTree>
    <p:extLst>
      <p:ext uri="{BB962C8B-B14F-4D97-AF65-F5344CB8AC3E}">
        <p14:creationId xmlns:p14="http://schemas.microsoft.com/office/powerpoint/2010/main" val="236043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062C2A5-D75D-DE49-88F2-4EFD5C260966}"/>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812B8C4-FBBA-6A44-8425-7FAA037AC97E}"/>
                  </a:ext>
                </a:extLst>
              </p:cNvPr>
              <p:cNvSpPr txBox="1"/>
              <p:nvPr/>
            </p:nvSpPr>
            <p:spPr>
              <a:xfrm>
                <a:off x="1331494" y="3429000"/>
                <a:ext cx="6481011" cy="1835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up>
                          <m:r>
                            <a:rPr kumimoji="1" lang="en-US" altLang="ja-JP" b="0" i="1" smtClean="0">
                              <a:latin typeface="Cambria Math" panose="02040503050406030204" pitchFamily="18" charset="0"/>
                            </a:rPr>
                            <m:t>−1</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m:t>
                      </m:r>
                      <m:r>
                        <m:rPr>
                          <m:sty m:val="p"/>
                        </m:rPr>
                        <a:rPr kumimoji="1" lang="el-GR" altLang="ja-JP" b="0"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𝑣</m:t>
                          </m:r>
                        </m:e>
                        <m:sub>
                          <m:r>
                            <a:rPr kumimoji="1" lang="en-US" altLang="ja-JP" b="0" i="1" smtClean="0">
                              <a:latin typeface="Cambria Math" panose="02040503050406030204" pitchFamily="18" charset="0"/>
                              <a:ea typeface="Cambria Math" panose="02040503050406030204" pitchFamily="18" charset="0"/>
                            </a:rPr>
                            <m:t>𝑔</m:t>
                          </m:r>
                        </m:sub>
                        <m:sup>
                          <m:r>
                            <a:rPr kumimoji="1" lang="en-US" altLang="ja-JP" b="0" i="1" smtClean="0">
                              <a:latin typeface="Cambria Math" panose="02040503050406030204" pitchFamily="18" charset="0"/>
                              <a:ea typeface="Cambria Math" panose="02040503050406030204" pitchFamily="18" charset="0"/>
                            </a:rPr>
                            <m:t>−1</m:t>
                          </m:r>
                        </m:sup>
                      </m:sSubSup>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𝑡</m:t>
                          </m:r>
                        </m:e>
                        <m:sub>
                          <m:r>
                            <a:rPr kumimoji="1" lang="en-US" altLang="ja-JP" b="0" i="1" smtClean="0">
                              <a:latin typeface="Cambria Math" panose="02040503050406030204" pitchFamily="18" charset="0"/>
                              <a:ea typeface="Cambria Math" panose="02040503050406030204" pitchFamily="18" charset="0"/>
                            </a:rPr>
                            <m:t>𝑝</m:t>
                          </m:r>
                        </m:sub>
                        <m:sup>
                          <m:r>
                            <a:rPr kumimoji="1" lang="en-US" altLang="ja-JP" b="0" i="1" smtClean="0">
                              <a:latin typeface="Cambria Math" panose="02040503050406030204" pitchFamily="18" charset="0"/>
                              <a:ea typeface="Cambria Math" panose="02040503050406030204" pitchFamily="18" charset="0"/>
                            </a:rPr>
                            <m:t>−1</m:t>
                          </m:r>
                        </m:sup>
                      </m:sSubSup>
                      <m:r>
                        <a:rPr kumimoji="1"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=7.3</m:t>
                    </m:r>
                  </m:oMath>
                </a14:m>
                <a:r>
                  <a:rPr kumimoji="1" lang="en-US" altLang="ja-JP" dirty="0"/>
                  <a:t>×</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10</m:t>
                        </m:r>
                      </m:e>
                      <m:sup>
                        <m:r>
                          <a:rPr kumimoji="1" lang="en-US" altLang="ja-JP" b="0" i="1" dirty="0" smtClean="0">
                            <a:latin typeface="Cambria Math" panose="02040503050406030204" pitchFamily="18" charset="0"/>
                          </a:rPr>
                          <m:t>−3</m:t>
                        </m:r>
                      </m:sup>
                    </m:sSup>
                    <m:r>
                      <a:rPr kumimoji="1" lang="en-US" altLang="ja-JP" b="0" i="1" dirty="0" smtClean="0">
                        <a:latin typeface="Cambria Math" panose="02040503050406030204" pitchFamily="18" charset="0"/>
                      </a:rPr>
                      <m:t> </m:t>
                    </m:r>
                  </m:oMath>
                </a14:m>
                <a:r>
                  <a:rPr kumimoji="1" lang="en-US" altLang="ja-JP" dirty="0"/>
                  <a:t>cm/</a:t>
                </a:r>
                <a:r>
                  <a:rPr kumimoji="1" lang="en-US" altLang="ja-JP" dirty="0" err="1"/>
                  <a:t>ps</a:t>
                </a:r>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𝑝</m:t>
                        </m:r>
                      </m:sub>
                    </m:sSub>
                    <m:r>
                      <a:rPr kumimoji="1" lang="en-US" altLang="ja-JP" b="0" i="1" smtClean="0">
                        <a:latin typeface="Cambria Math" panose="02040503050406030204" pitchFamily="18" charset="0"/>
                      </a:rPr>
                      <m:t>=2</m:t>
                    </m:r>
                  </m:oMath>
                </a14:m>
                <a:r>
                  <a:rPr kumimoji="1" lang="en-US" altLang="ja-JP" dirty="0"/>
                  <a:t>.0 ps</a:t>
                </a:r>
              </a:p>
              <a:p>
                <a14:m>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en-US" altLang="ja-JP" dirty="0"/>
                  <a:t>100 /cm</a:t>
                </a:r>
              </a:p>
              <a:p>
                <a:r>
                  <a:rPr lang="ja-JP" altLang="en-US"/>
                  <a:t>とすると</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Sub>
                    <m:r>
                      <a:rPr kumimoji="1" lang="en-US" altLang="ja-JP" b="0" i="1" smtClean="0">
                        <a:latin typeface="Cambria Math" panose="02040503050406030204" pitchFamily="18" charset="0"/>
                      </a:rPr>
                      <m:t>=4.4</m:t>
                    </m:r>
                  </m:oMath>
                </a14:m>
                <a:r>
                  <a:rPr kumimoji="1" lang="en-US" altLang="ja-JP" dirty="0"/>
                  <a:t> </a:t>
                </a:r>
                <a:r>
                  <a:rPr kumimoji="1" lang="en-US" altLang="ja-JP" dirty="0" err="1"/>
                  <a:t>ps</a:t>
                </a:r>
                <a:endParaRPr kumimoji="1" lang="ja-JP" altLang="en-US"/>
              </a:p>
            </p:txBody>
          </p:sp>
        </mc:Choice>
        <mc:Fallback xmlns="">
          <p:sp>
            <p:nvSpPr>
              <p:cNvPr id="5" name="テキスト ボックス 4">
                <a:extLst>
                  <a:ext uri="{FF2B5EF4-FFF2-40B4-BE49-F238E27FC236}">
                    <a16:creationId xmlns:a16="http://schemas.microsoft.com/office/drawing/2014/main" id="{9812B8C4-FBBA-6A44-8425-7FAA037AC97E}"/>
                  </a:ext>
                </a:extLst>
              </p:cNvPr>
              <p:cNvSpPr txBox="1">
                <a:spLocks noRot="1" noChangeAspect="1" noMove="1" noResize="1" noEditPoints="1" noAdjustHandles="1" noChangeArrowheads="1" noChangeShapeType="1" noTextEdit="1"/>
              </p:cNvSpPr>
              <p:nvPr/>
            </p:nvSpPr>
            <p:spPr>
              <a:xfrm>
                <a:off x="1331494" y="3429000"/>
                <a:ext cx="6481011" cy="1835054"/>
              </a:xfrm>
              <a:prstGeom prst="rect">
                <a:avLst/>
              </a:prstGeom>
              <a:blipFill>
                <a:blip r:embed="rId2"/>
                <a:stretch>
                  <a:fillRect l="-783" b="-413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92CB10AC-0F1F-0A46-B43C-B7686667E02C}"/>
              </a:ext>
            </a:extLst>
          </p:cNvPr>
          <p:cNvPicPr>
            <a:picLocks noChangeAspect="1"/>
          </p:cNvPicPr>
          <p:nvPr/>
        </p:nvPicPr>
        <p:blipFill rotWithShape="1">
          <a:blip r:embed="rId3"/>
          <a:srcRect l="34722" t="43298" r="49361" b="50001"/>
          <a:stretch/>
        </p:blipFill>
        <p:spPr>
          <a:xfrm>
            <a:off x="1889949" y="771024"/>
            <a:ext cx="2262561" cy="535874"/>
          </a:xfrm>
          <a:prstGeom prst="rect">
            <a:avLst/>
          </a:prstGeom>
        </p:spPr>
      </p:pic>
      <p:pic>
        <p:nvPicPr>
          <p:cNvPr id="9" name="図 8">
            <a:extLst>
              <a:ext uri="{FF2B5EF4-FFF2-40B4-BE49-F238E27FC236}">
                <a16:creationId xmlns:a16="http://schemas.microsoft.com/office/drawing/2014/main" id="{25268106-471D-F248-8C4E-FD78EBF81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49" y="1306898"/>
            <a:ext cx="8724900" cy="1638300"/>
          </a:xfrm>
          <a:prstGeom prst="rect">
            <a:avLst/>
          </a:prstGeom>
        </p:spPr>
      </p:pic>
      <p:sp>
        <p:nvSpPr>
          <p:cNvPr id="10" name="テキスト ボックス 9">
            <a:extLst>
              <a:ext uri="{FF2B5EF4-FFF2-40B4-BE49-F238E27FC236}">
                <a16:creationId xmlns:a16="http://schemas.microsoft.com/office/drawing/2014/main" id="{5DC78D5A-5105-B84F-B836-35D7EC5EE73B}"/>
              </a:ext>
            </a:extLst>
          </p:cNvPr>
          <p:cNvSpPr txBox="1"/>
          <p:nvPr/>
        </p:nvSpPr>
        <p:spPr>
          <a:xfrm>
            <a:off x="561474" y="134119"/>
            <a:ext cx="2999874" cy="368968"/>
          </a:xfrm>
          <a:prstGeom prst="rect">
            <a:avLst/>
          </a:prstGeom>
          <a:noFill/>
        </p:spPr>
        <p:txBody>
          <a:bodyPr wrap="square" rtlCol="0">
            <a:spAutoFit/>
          </a:bodyPr>
          <a:lstStyle/>
          <a:p>
            <a:r>
              <a:rPr kumimoji="1" lang="ja-JP" altLang="en-US"/>
              <a:t>共振器寿命の見積もり</a:t>
            </a:r>
          </a:p>
        </p:txBody>
      </p:sp>
      <p:sp>
        <p:nvSpPr>
          <p:cNvPr id="11" name="テキスト ボックス 10">
            <a:extLst>
              <a:ext uri="{FF2B5EF4-FFF2-40B4-BE49-F238E27FC236}">
                <a16:creationId xmlns:a16="http://schemas.microsoft.com/office/drawing/2014/main" id="{1C048073-9418-4349-A99B-E7D872FE8DF2}"/>
              </a:ext>
            </a:extLst>
          </p:cNvPr>
          <p:cNvSpPr txBox="1"/>
          <p:nvPr/>
        </p:nvSpPr>
        <p:spPr>
          <a:xfrm>
            <a:off x="561474" y="2945198"/>
            <a:ext cx="3591036" cy="369332"/>
          </a:xfrm>
          <a:prstGeom prst="rect">
            <a:avLst/>
          </a:prstGeom>
          <a:noFill/>
        </p:spPr>
        <p:txBody>
          <a:bodyPr wrap="square" rtlCol="0">
            <a:spAutoFit/>
          </a:bodyPr>
          <a:lstStyle/>
          <a:p>
            <a:r>
              <a:rPr lang="ja-JP" altLang="en-US"/>
              <a:t>立ち上がりはやさの見積もり</a:t>
            </a:r>
            <a:endParaRPr kumimoji="1" lang="ja-JP" altLang="en-US"/>
          </a:p>
        </p:txBody>
      </p:sp>
    </p:spTree>
    <p:extLst>
      <p:ext uri="{BB962C8B-B14F-4D97-AF65-F5344CB8AC3E}">
        <p14:creationId xmlns:p14="http://schemas.microsoft.com/office/powerpoint/2010/main" val="1637120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38</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201"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39</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4290" y="1511702"/>
            <a:ext cx="3600000" cy="2241537"/>
          </a:xfrm>
          <a:prstGeom prst="rect">
            <a:avLst/>
          </a:prstGeom>
        </p:spPr>
      </p:pic>
      <p:pic>
        <p:nvPicPr>
          <p:cNvPr id="4" name="Picture 3"/>
          <p:cNvPicPr>
            <a:picLocks noChangeAspect="1"/>
          </p:cNvPicPr>
          <p:nvPr/>
        </p:nvPicPr>
        <p:blipFill>
          <a:blip r:embed="rId3"/>
          <a:stretch>
            <a:fillRect/>
          </a:stretch>
        </p:blipFill>
        <p:spPr>
          <a:xfrm>
            <a:off x="4144290" y="1604977"/>
            <a:ext cx="3600000" cy="2351639"/>
          </a:xfrm>
          <a:prstGeom prst="rect">
            <a:avLst/>
          </a:prstGeom>
        </p:spPr>
      </p:pic>
      <p:pic>
        <p:nvPicPr>
          <p:cNvPr id="6" name="Picture 5"/>
          <p:cNvPicPr>
            <a:picLocks noChangeAspect="1"/>
          </p:cNvPicPr>
          <p:nvPr/>
        </p:nvPicPr>
        <p:blipFill>
          <a:blip r:embed="rId4"/>
          <a:stretch>
            <a:fillRect/>
          </a:stretch>
        </p:blipFill>
        <p:spPr>
          <a:xfrm>
            <a:off x="544290" y="4247097"/>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後発後行</a:t>
            </a:r>
            <a:r>
              <a:rPr lang="en-US" altLang="ja-JP" dirty="0"/>
              <a:t> 10MQW,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6" name="TextBox 15"/>
          <p:cNvSpPr txBox="1"/>
          <p:nvPr/>
        </p:nvSpPr>
        <p:spPr>
          <a:xfrm>
            <a:off x="4543596" y="4289144"/>
            <a:ext cx="4147289" cy="646331"/>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a:p>
            <a:r>
              <a:rPr lang="ja-JP" altLang="en-US" dirty="0"/>
              <a:t>最短では</a:t>
            </a:r>
            <a:r>
              <a:rPr lang="en-US" altLang="ja-JP" dirty="0"/>
              <a:t>FWHM12 </a:t>
            </a:r>
            <a:r>
              <a:rPr lang="en-US" altLang="ja-JP" dirty="0" err="1"/>
              <a:t>ps</a:t>
            </a:r>
            <a:endParaRPr kumimoji="1" lang="en-US" altLang="ja-JP" dirty="0"/>
          </a:p>
        </p:txBody>
      </p:sp>
      <p:sp>
        <p:nvSpPr>
          <p:cNvPr id="21" name="TextBox 20"/>
          <p:cNvSpPr txBox="1"/>
          <p:nvPr/>
        </p:nvSpPr>
        <p:spPr>
          <a:xfrm>
            <a:off x="2074366" y="4544039"/>
            <a:ext cx="2469230" cy="1015663"/>
          </a:xfrm>
          <a:prstGeom prst="rect">
            <a:avLst/>
          </a:prstGeom>
          <a:noFill/>
        </p:spPr>
        <p:txBody>
          <a:bodyPr wrap="square" rtlCol="0">
            <a:spAutoFit/>
          </a:bodyPr>
          <a:lstStyle/>
          <a:p>
            <a:r>
              <a:rPr lang="en-US" altLang="ja-JP" sz="1200" dirty="0"/>
              <a:t>              Input	</a:t>
            </a:r>
          </a:p>
          <a:p>
            <a:r>
              <a:rPr kumimoji="1" lang="en-US" altLang="ja-JP" sz="1200" dirty="0">
                <a:solidFill>
                  <a:srgbClr val="FF0000"/>
                </a:solidFill>
              </a:rPr>
              <a:t>	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46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27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8.0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26" name="TextBox 25"/>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27" name="TextBox 26"/>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3" name="テキスト ボックス 2">
            <a:extLst>
              <a:ext uri="{FF2B5EF4-FFF2-40B4-BE49-F238E27FC236}">
                <a16:creationId xmlns:a16="http://schemas.microsoft.com/office/drawing/2014/main" id="{D93C69DD-D1F1-4C7E-A57E-B81EFBD60285}"/>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3553296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020" y="1451993"/>
            <a:ext cx="3600000" cy="2351639"/>
          </a:xfrm>
          <a:prstGeom prst="rect">
            <a:avLst/>
          </a:prstGeom>
        </p:spPr>
      </p:pic>
      <p:pic>
        <p:nvPicPr>
          <p:cNvPr id="7" name="Picture 6"/>
          <p:cNvPicPr>
            <a:picLocks noChangeAspect="1"/>
          </p:cNvPicPr>
          <p:nvPr/>
        </p:nvPicPr>
        <p:blipFill>
          <a:blip r:embed="rId3"/>
          <a:stretch>
            <a:fillRect/>
          </a:stretch>
        </p:blipFill>
        <p:spPr>
          <a:xfrm>
            <a:off x="4108414" y="1420198"/>
            <a:ext cx="3600000" cy="2351639"/>
          </a:xfrm>
          <a:prstGeom prst="rect">
            <a:avLst/>
          </a:prstGeom>
        </p:spPr>
      </p:pic>
      <p:pic>
        <p:nvPicPr>
          <p:cNvPr id="11" name="Picture 10"/>
          <p:cNvPicPr>
            <a:picLocks noChangeAspect="1"/>
          </p:cNvPicPr>
          <p:nvPr/>
        </p:nvPicPr>
        <p:blipFill>
          <a:blip r:embed="rId4"/>
          <a:stretch>
            <a:fillRect/>
          </a:stretch>
        </p:blipFill>
        <p:spPr>
          <a:xfrm>
            <a:off x="544290" y="4173434"/>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先発先行 </a:t>
            </a:r>
            <a:r>
              <a:rPr lang="en-US" altLang="ja-JP" dirty="0"/>
              <a:t>3MQW,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21" name="TextBox 20"/>
          <p:cNvSpPr txBox="1"/>
          <p:nvPr/>
        </p:nvSpPr>
        <p:spPr>
          <a:xfrm>
            <a:off x="2074366" y="4544039"/>
            <a:ext cx="2469230" cy="830997"/>
          </a:xfrm>
          <a:prstGeom prst="rect">
            <a:avLst/>
          </a:prstGeom>
          <a:noFill/>
        </p:spPr>
        <p:txBody>
          <a:bodyPr wrap="square" rtlCol="0">
            <a:spAutoFit/>
          </a:bodyPr>
          <a:lstStyle/>
          <a:p>
            <a:r>
              <a:rPr lang="en-US" altLang="ja-JP" sz="1200" dirty="0"/>
              <a:t>              Input	</a:t>
            </a:r>
            <a:r>
              <a:rPr kumimoji="1" lang="en-US" altLang="ja-JP" sz="1200" dirty="0">
                <a:solidFill>
                  <a:srgbClr val="FF0000"/>
                </a:solidFill>
              </a:rPr>
              <a:t>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53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46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27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18" name="TextBox 17"/>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19" name="TextBox 18"/>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20" name="TextBox 15">
            <a:extLst>
              <a:ext uri="{FF2B5EF4-FFF2-40B4-BE49-F238E27FC236}">
                <a16:creationId xmlns:a16="http://schemas.microsoft.com/office/drawing/2014/main" id="{98F5CCF7-0E8E-446D-8580-FB113119533C}"/>
              </a:ext>
            </a:extLst>
          </p:cNvPr>
          <p:cNvSpPr txBox="1"/>
          <p:nvPr/>
        </p:nvSpPr>
        <p:spPr>
          <a:xfrm>
            <a:off x="4543596" y="4289144"/>
            <a:ext cx="4147289" cy="369332"/>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p:txBody>
      </p:sp>
      <p:sp>
        <p:nvSpPr>
          <p:cNvPr id="22" name="テキスト ボックス 21">
            <a:extLst>
              <a:ext uri="{FF2B5EF4-FFF2-40B4-BE49-F238E27FC236}">
                <a16:creationId xmlns:a16="http://schemas.microsoft.com/office/drawing/2014/main" id="{3B74CA74-A5E8-4626-910A-A27AB5A4DEB6}"/>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148365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5" y="380163"/>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7058</TotalTime>
  <Words>2579</Words>
  <Application>Microsoft Office PowerPoint</Application>
  <PresentationFormat>画面に合わせる (4:3)</PresentationFormat>
  <Paragraphs>575</Paragraphs>
  <Slides>42</Slides>
  <Notes>18</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42</vt:i4>
      </vt:variant>
    </vt:vector>
  </HeadingPairs>
  <TitlesOfParts>
    <vt:vector size="49"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PowerPoint プレゼンテーション</vt:lpstr>
      <vt:lpstr>PowerPoint プレゼンテーション</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lpstr>PowerPoint プレゼンテーション</vt:lpstr>
      <vt:lpstr>後発後行 10MQW, 2.5um ridge</vt:lpstr>
      <vt:lpstr>先発先行 3MQW, 2.5um ridge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246</cp:revision>
  <cp:lastPrinted>2019-01-12T10:45:44Z</cp:lastPrinted>
  <dcterms:created xsi:type="dcterms:W3CDTF">2019-01-05T08:06:48Z</dcterms:created>
  <dcterms:modified xsi:type="dcterms:W3CDTF">2019-01-15T05:24:04Z</dcterms:modified>
</cp:coreProperties>
</file>